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7" r:id="rId3"/>
    <p:sldId id="364" r:id="rId4"/>
    <p:sldId id="581" r:id="rId5"/>
    <p:sldId id="636" r:id="rId6"/>
    <p:sldId id="637" r:id="rId7"/>
    <p:sldId id="697" r:id="rId8"/>
    <p:sldId id="698" r:id="rId9"/>
    <p:sldId id="699" r:id="rId10"/>
    <p:sldId id="700" r:id="rId11"/>
    <p:sldId id="641" r:id="rId12"/>
    <p:sldId id="701" r:id="rId13"/>
    <p:sldId id="702" r:id="rId14"/>
    <p:sldId id="703" r:id="rId15"/>
    <p:sldId id="642" r:id="rId16"/>
    <p:sldId id="647" r:id="rId17"/>
    <p:sldId id="648" r:id="rId18"/>
    <p:sldId id="649" r:id="rId19"/>
    <p:sldId id="652" r:id="rId20"/>
    <p:sldId id="704" r:id="rId21"/>
    <p:sldId id="705" r:id="rId22"/>
    <p:sldId id="706" r:id="rId23"/>
    <p:sldId id="655" r:id="rId24"/>
    <p:sldId id="680" r:id="rId25"/>
    <p:sldId id="681" r:id="rId26"/>
    <p:sldId id="644" r:id="rId27"/>
    <p:sldId id="684" r:id="rId28"/>
    <p:sldId id="707" r:id="rId29"/>
    <p:sldId id="708" r:id="rId30"/>
    <p:sldId id="709" r:id="rId31"/>
    <p:sldId id="691" r:id="rId32"/>
    <p:sldId id="532" r:id="rId33"/>
    <p:sldId id="692" r:id="rId34"/>
    <p:sldId id="690" r:id="rId35"/>
    <p:sldId id="525" r:id="rId36"/>
    <p:sldId id="660" r:id="rId37"/>
    <p:sldId id="667" r:id="rId38"/>
    <p:sldId id="693" r:id="rId39"/>
    <p:sldId id="672" r:id="rId40"/>
    <p:sldId id="686" r:id="rId41"/>
    <p:sldId id="694" r:id="rId42"/>
    <p:sldId id="695" r:id="rId43"/>
    <p:sldId id="696" r:id="rId44"/>
    <p:sldId id="596" r:id="rId45"/>
    <p:sldId id="536" r:id="rId46"/>
    <p:sldId id="710" r:id="rId47"/>
    <p:sldId id="673" r:id="rId48"/>
    <p:sldId id="571" r:id="rId49"/>
    <p:sldId id="553" r:id="rId50"/>
    <p:sldId id="572" r:id="rId51"/>
    <p:sldId id="585" r:id="rId52"/>
    <p:sldId id="712" r:id="rId53"/>
    <p:sldId id="713" r:id="rId54"/>
    <p:sldId id="714" r:id="rId55"/>
    <p:sldId id="715" r:id="rId56"/>
    <p:sldId id="716" r:id="rId57"/>
    <p:sldId id="717" r:id="rId58"/>
    <p:sldId id="718" r:id="rId59"/>
    <p:sldId id="719" r:id="rId60"/>
    <p:sldId id="720" r:id="rId61"/>
    <p:sldId id="711" r:id="rId62"/>
    <p:sldId id="676" r:id="rId63"/>
    <p:sldId id="677" r:id="rId64"/>
    <p:sldId id="678" r:id="rId65"/>
    <p:sldId id="679" r:id="rId66"/>
    <p:sldId id="721" r:id="rId67"/>
    <p:sldId id="722" r:id="rId68"/>
    <p:sldId id="723" r:id="rId69"/>
    <p:sldId id="30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3020"/>
  </p:normalViewPr>
  <p:slideViewPr>
    <p:cSldViewPr snapToGrid="0" snapToObjects="1">
      <p:cViewPr varScale="1">
        <p:scale>
          <a:sx n="119" d="100"/>
          <a:sy n="119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ageron/handson-ml" TargetMode="External"/><Relationship Id="rId12" Type="http://schemas.openxmlformats.org/officeDocument/2006/relationships/hyperlink" Target="https://youtu.be/q22YDIxxeCw" TargetMode="External"/><Relationship Id="rId13" Type="http://schemas.openxmlformats.org/officeDocument/2006/relationships/hyperlink" Target="https://youtu.be/hwURKVWc8uE" TargetMode="External"/><Relationship Id="rId14" Type="http://schemas.openxmlformats.org/officeDocument/2006/relationships/hyperlink" Target="https://youtu.be/Mwtla3MCs7U" TargetMode="External"/><Relationship Id="rId15" Type="http://schemas.openxmlformats.org/officeDocument/2006/relationships/hyperlink" Target="https://github.com/SungchulLee/machine_learning/tree/master/word2vec_handson_ml" TargetMode="External"/><Relationship Id="rId16" Type="http://schemas.openxmlformats.org/officeDocument/2006/relationships/hyperlink" Target="https://github.com/SungchulLee/financial_math/tree/master/close_return_and_return_vo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@aneeshyjoshi?source=post_page-----45641adaf2ac----------------------" TargetMode="External"/><Relationship Id="rId3" Type="http://schemas.openxmlformats.org/officeDocument/2006/relationships/hyperlink" Target="https://towardsdatascience.com/learn-word2vec-by-implementing-it-in-tensorflow-45641adaf2ac" TargetMode="External"/><Relationship Id="rId4" Type="http://schemas.openxmlformats.org/officeDocument/2006/relationships/hyperlink" Target="https://gist.github.com/aneesh-joshi/c8a451502958fa367d84bf038081ee4b" TargetMode="External"/><Relationship Id="rId5" Type="http://schemas.openxmlformats.org/officeDocument/2006/relationships/hyperlink" Target="https://github.com/headwinds/python-notebooks/blob/master/nlp/tensorflow-word2vec.ipynb" TargetMode="External"/><Relationship Id="rId6" Type="http://schemas.openxmlformats.org/officeDocument/2006/relationships/hyperlink" Target="https://twitter.com/ZakJost" TargetMode="External"/><Relationship Id="rId7" Type="http://schemas.openxmlformats.org/officeDocument/2006/relationships/hyperlink" Target="https://blog.zakjost.com/post/nce-intro/" TargetMode="External"/><Relationship Id="rId8" Type="http://schemas.openxmlformats.org/officeDocument/2006/relationships/hyperlink" Target="http://proceedings.mlr.press/v9/gutmann10a/gutmann10a.pdf" TargetMode="External"/><Relationship Id="rId9" Type="http://schemas.openxmlformats.org/officeDocument/2006/relationships/hyperlink" Target="https://www.nltk.org/" TargetMode="External"/><Relationship Id="rId10" Type="http://schemas.openxmlformats.org/officeDocument/2006/relationships/hyperlink" Target="https://learning.oreilly.com/library/view/hands-on-machine-learning/9781491962282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aneeshyjoshi?source=post_page-----45641adaf2ac----------------------" TargetMode="External"/><Relationship Id="rId4" Type="http://schemas.openxmlformats.org/officeDocument/2006/relationships/hyperlink" Target="https://towardsdatascience.com/learn-word2vec-by-implementing-it-in-tensorflow-45641adaf2ac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aneeshyjoshi?source=post_page-----45641adaf2ac----------------------" TargetMode="External"/><Relationship Id="rId4" Type="http://schemas.openxmlformats.org/officeDocument/2006/relationships/hyperlink" Target="https://towardsdatascience.com/learn-word2vec-by-implementing-it-in-tensorflow-45641adaf2ac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aneeshyjoshi?source=post_page-----45641adaf2ac----------------------" TargetMode="External"/><Relationship Id="rId4" Type="http://schemas.openxmlformats.org/officeDocument/2006/relationships/hyperlink" Target="https://towardsdatascience.com/learn-word2vec-by-implementing-it-in-tensorflow-45641adaf2ac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568" y="1656008"/>
            <a:ext cx="11185452" cy="187400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US" sz="670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Word2Vec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-1"/>
            <a:ext cx="11370242" cy="685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7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0"/>
            <a:ext cx="794794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782"/>
            <a:ext cx="11842230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0"/>
            <a:ext cx="794794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718"/>
            <a:ext cx="11842230" cy="51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0"/>
            <a:ext cx="794794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3818"/>
            <a:ext cx="11842230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0"/>
            <a:ext cx="794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6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7" y="1611085"/>
            <a:ext cx="11843039" cy="36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5428"/>
            <a:ext cx="12192000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2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7" y="1611085"/>
            <a:ext cx="11843039" cy="36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514"/>
            <a:ext cx="12192000" cy="328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7" y="1611085"/>
            <a:ext cx="11843039" cy="36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114"/>
            <a:ext cx="12192000" cy="216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5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7" y="1611085"/>
            <a:ext cx="11843039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0"/>
            <a:ext cx="87156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1245"/>
            <a:ext cx="12192000" cy="416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4482578"/>
          </a:xfrm>
        </p:spPr>
        <p:txBody>
          <a:bodyPr>
            <a:normAutofit fontScale="55000" lnSpcReduction="20000"/>
          </a:bodyPr>
          <a:lstStyle/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2"/>
              </a:rPr>
              <a:t>aneesh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2"/>
              </a:rPr>
              <a:t>joshi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’s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3"/>
              </a:rPr>
              <a:t>Blog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,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4"/>
              </a:rPr>
              <a:t>Code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, and related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5"/>
              </a:rPr>
              <a:t>Jupyter_Notebook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6"/>
              </a:rPr>
              <a:t>Zak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6"/>
              </a:rPr>
              <a:t>Jost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’s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Blog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 on </a:t>
            </a:r>
            <a:r>
              <a:rPr lang="en-US" sz="2000" b="1" dirty="0">
                <a:latin typeface="Arial Black" charset="0"/>
                <a:ea typeface="Arial Black" charset="0"/>
                <a:cs typeface="Arial Black" charset="0"/>
              </a:rPr>
              <a:t>Noise Contrastive </a:t>
            </a:r>
            <a:r>
              <a:rPr lang="en-US" sz="2000" b="1" dirty="0" smtClean="0">
                <a:latin typeface="Arial Black" charset="0"/>
                <a:ea typeface="Arial Black" charset="0"/>
                <a:cs typeface="Arial Black" charset="0"/>
              </a:rPr>
              <a:t>Estimation</a:t>
            </a:r>
          </a:p>
          <a:p>
            <a:endParaRPr lang="en-US" sz="2000" b="1" dirty="0">
              <a:latin typeface="Arial Black" charset="0"/>
              <a:ea typeface="Arial Black" charset="0"/>
              <a:cs typeface="Arial Black" charset="0"/>
              <a:hlinkClick r:id="rId8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NCE Paper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NLTK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10"/>
              </a:rPr>
              <a:t>Chapter 14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11"/>
              </a:rPr>
              <a:t>(O'Reilly) of Hands-On 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11"/>
              </a:rPr>
              <a:t>ML</a:t>
            </a:r>
            <a:endParaRPr lang="en-US" sz="2000" b="1" dirty="0" smtClean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2"/>
              </a:rPr>
              <a:t>Youtube on Word2Vec Version 1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3"/>
              </a:rPr>
              <a:t>Youtube on Word2Vec Version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3"/>
              </a:rPr>
              <a:t>2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4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5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16"/>
            </a:endParaRPr>
          </a:p>
        </p:txBody>
      </p:sp>
    </p:spTree>
    <p:extLst>
      <p:ext uri="{BB962C8B-B14F-4D97-AF65-F5344CB8AC3E}">
        <p14:creationId xmlns:p14="http://schemas.microsoft.com/office/powerpoint/2010/main" val="20331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0"/>
            <a:ext cx="87156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7536"/>
            <a:ext cx="12192000" cy="267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1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0"/>
            <a:ext cx="87156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4608"/>
            <a:ext cx="12192000" cy="11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0"/>
            <a:ext cx="871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5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37" y="215285"/>
            <a:ext cx="6083034" cy="42572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82675" y="215285"/>
            <a:ext cx="2615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  <a:hlinkClick r:id="rId3"/>
              </a:rPr>
              <a:t>aneesh joshi</a:t>
            </a:r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’s </a:t>
            </a:r>
            <a:r>
              <a:rPr lang="en-US" dirty="0">
                <a:latin typeface="Arial Black" charset="0"/>
                <a:ea typeface="Arial Black" charset="0"/>
                <a:cs typeface="Arial Black" charset="0"/>
                <a:hlinkClick r:id="rId4"/>
              </a:rPr>
              <a:t>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37" y="215285"/>
            <a:ext cx="6083034" cy="42572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82675" y="215285"/>
            <a:ext cx="2615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  <a:hlinkClick r:id="rId3"/>
              </a:rPr>
              <a:t>aneesh joshi</a:t>
            </a:r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’s </a:t>
            </a:r>
            <a:r>
              <a:rPr lang="en-US" dirty="0">
                <a:latin typeface="Arial Black" charset="0"/>
                <a:ea typeface="Arial Black" charset="0"/>
                <a:cs typeface="Arial Black" charset="0"/>
                <a:hlinkClick r:id="rId4"/>
              </a:rPr>
              <a:t>Blog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10800000">
            <a:off x="7465101" y="4032351"/>
            <a:ext cx="284812" cy="959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5062" y="5111646"/>
            <a:ext cx="1832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t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arget word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2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37" y="215285"/>
            <a:ext cx="6083034" cy="42572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82675" y="215285"/>
            <a:ext cx="2615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  <a:hlinkClick r:id="rId3"/>
              </a:rPr>
              <a:t>aneesh joshi</a:t>
            </a:r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’s </a:t>
            </a:r>
            <a:r>
              <a:rPr lang="en-US" dirty="0">
                <a:latin typeface="Arial Black" charset="0"/>
                <a:ea typeface="Arial Black" charset="0"/>
                <a:cs typeface="Arial Black" charset="0"/>
                <a:hlinkClick r:id="rId4"/>
              </a:rPr>
              <a:t>Blog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10800000">
            <a:off x="7465101" y="4032351"/>
            <a:ext cx="284812" cy="959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7787552" y="4032351"/>
            <a:ext cx="292145" cy="1738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30546" y="5891134"/>
            <a:ext cx="204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c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ontext word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5062" y="5111646"/>
            <a:ext cx="1832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t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arget word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10800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0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9257"/>
            <a:ext cx="12192000" cy="3548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5499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409"/>
            <a:ext cx="12192000" cy="618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9257"/>
            <a:ext cx="12192000" cy="3548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5499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373"/>
            <a:ext cx="12192000" cy="52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0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9257"/>
            <a:ext cx="12192000" cy="3548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5499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0009"/>
            <a:ext cx="12192000" cy="36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4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5869" y="2439367"/>
            <a:ext cx="7817473" cy="107388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9257"/>
            <a:ext cx="12192000" cy="3548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54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882" y="2439366"/>
            <a:ext cx="10338953" cy="234045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tf.nn.embedding_lookup is </a:t>
            </a:r>
            <a:b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matrix multiplication after onehot encoding</a:t>
            </a:r>
            <a:endParaRPr lang="en-US" sz="6700" dirty="0"/>
          </a:p>
        </p:txBody>
      </p:sp>
    </p:spTree>
    <p:extLst>
      <p:ext uri="{BB962C8B-B14F-4D97-AF65-F5344CB8AC3E}">
        <p14:creationId xmlns:p14="http://schemas.microsoft.com/office/powerpoint/2010/main" val="133150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0"/>
            <a:ext cx="9797473" cy="6574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" y="1569027"/>
            <a:ext cx="11481955" cy="50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0"/>
            <a:ext cx="9797473" cy="65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5869" y="2439367"/>
            <a:ext cx="7817473" cy="107388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3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4" y="595745"/>
            <a:ext cx="11732280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7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1" y="1001485"/>
            <a:ext cx="11751734" cy="50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5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2192000" cy="3557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0627"/>
            <a:ext cx="12192000" cy="39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9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2192000" cy="35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8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91"/>
            <a:ext cx="31750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" y="2795155"/>
            <a:ext cx="11973601" cy="12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818499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5600"/>
            <a:ext cx="1184223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8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91"/>
            <a:ext cx="31750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54000"/>
            <a:ext cx="11836400" cy="635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173"/>
            <a:ext cx="12192000" cy="56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1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91"/>
            <a:ext cx="31750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54000"/>
            <a:ext cx="11836400" cy="635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0"/>
            <a:ext cx="12192000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91"/>
            <a:ext cx="31750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54000"/>
            <a:ext cx="11836400" cy="635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091"/>
            <a:ext cx="12192000" cy="23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91"/>
            <a:ext cx="31750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54000"/>
            <a:ext cx="118364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91"/>
            <a:ext cx="317500" cy="774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1" y="2220686"/>
            <a:ext cx="11761409" cy="245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11112500" cy="410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3135"/>
            <a:ext cx="12192000" cy="35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111125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" y="2701635"/>
            <a:ext cx="11667328" cy="148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8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5869" y="2439367"/>
            <a:ext cx="7817473" cy="107388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11015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818499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6342"/>
            <a:ext cx="11842230" cy="9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5869" y="2439367"/>
            <a:ext cx="7817473" cy="107388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3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016000"/>
            <a:ext cx="9969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003300"/>
            <a:ext cx="10591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028700"/>
            <a:ext cx="9512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003300"/>
            <a:ext cx="101727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028700"/>
            <a:ext cx="9423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2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003300"/>
            <a:ext cx="9791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4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03300"/>
            <a:ext cx="94488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4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03300"/>
            <a:ext cx="10287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5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16000"/>
            <a:ext cx="8991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0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8184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016000"/>
            <a:ext cx="91186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7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65100"/>
            <a:ext cx="67183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" y="2743200"/>
            <a:ext cx="11808800" cy="139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1" y="1262743"/>
            <a:ext cx="11878191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7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7" y="1698171"/>
            <a:ext cx="11735523" cy="34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0"/>
            <a:ext cx="7037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5" y="1593536"/>
            <a:ext cx="4156362" cy="3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1" y="1179159"/>
            <a:ext cx="4769426" cy="39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09" y="1720639"/>
            <a:ext cx="4603173" cy="314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12192000" cy="51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5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-1"/>
            <a:ext cx="11370242" cy="6852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3626"/>
            <a:ext cx="11842230" cy="27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-1"/>
            <a:ext cx="11370242" cy="6852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1318"/>
            <a:ext cx="11842230" cy="1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60</Words>
  <Application>Microsoft Macintosh PowerPoint</Application>
  <PresentationFormat>Widescreen</PresentationFormat>
  <Paragraphs>34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 Black</vt:lpstr>
      <vt:lpstr>Calibri</vt:lpstr>
      <vt:lpstr>Calibri Light</vt:lpstr>
      <vt:lpstr>Arial</vt:lpstr>
      <vt:lpstr>Office Theme</vt:lpstr>
      <vt:lpstr>              Word2Vec</vt:lpstr>
      <vt:lpstr>Reference</vt:lpstr>
      <vt:lpstr>         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tf.nn.embedding_lookup is  matrix multiplication after onehot encoding</vt:lpstr>
      <vt:lpstr>PowerPoint Presentation</vt:lpstr>
      <vt:lpstr>PowerPoint Presentation</vt:lpstr>
      <vt:lpstr>         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Session</vt:lpstr>
      <vt:lpstr>PowerPoint Presentation</vt:lpstr>
      <vt:lpstr>         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164</cp:revision>
  <dcterms:created xsi:type="dcterms:W3CDTF">2019-10-26T12:53:45Z</dcterms:created>
  <dcterms:modified xsi:type="dcterms:W3CDTF">2020-01-19T22:34:42Z</dcterms:modified>
</cp:coreProperties>
</file>